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334" r:id="rId3"/>
    <p:sldId id="402" r:id="rId4"/>
    <p:sldId id="403" r:id="rId5"/>
    <p:sldId id="404" r:id="rId6"/>
    <p:sldId id="400" r:id="rId7"/>
    <p:sldId id="342" r:id="rId8"/>
    <p:sldId id="357" r:id="rId9"/>
    <p:sldId id="422" r:id="rId10"/>
    <p:sldId id="410" r:id="rId11"/>
    <p:sldId id="361" r:id="rId12"/>
    <p:sldId id="423" r:id="rId13"/>
    <p:sldId id="424" r:id="rId14"/>
    <p:sldId id="420" r:id="rId15"/>
    <p:sldId id="411" r:id="rId16"/>
    <p:sldId id="412" r:id="rId17"/>
    <p:sldId id="425" r:id="rId18"/>
    <p:sldId id="414" r:id="rId19"/>
    <p:sldId id="421" r:id="rId20"/>
    <p:sldId id="415" r:id="rId21"/>
    <p:sldId id="417" r:id="rId22"/>
    <p:sldId id="426" r:id="rId23"/>
    <p:sldId id="427" r:id="rId24"/>
    <p:sldId id="41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E61F5-33E7-A588-D8BD-CB95C6342E54}" v="1343" dt="2025-07-01T10:38:55.928"/>
    <p1510:client id="{4E40B3AA-E7BC-4903-1B6B-DAF0C2E0074C}" v="371" dt="2025-06-29T14:42:09.601"/>
    <p1510:client id="{F4D6D9B8-B1DA-D38C-FBBB-87E2DC5626A6}" v="705" dt="2025-07-01T14:13:15.416"/>
    <p1510:client id="{FE9C1568-0022-3527-226B-EEAA54D286DC}" v="52" dt="2025-07-01T14:26:39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D2E78-66BD-47A3-8C2A-937035E1C9F4}" type="datetimeFigureOut">
              <a:rPr lang="en-AU" smtClean="0"/>
              <a:t>1/07/2025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214CF-7DD8-498E-B7A1-78A9BE8B32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20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opscience.iop.org/article/10.3847/2515-5172/ad8bb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tronomerstelegram.org/?read=1724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ronomerstelegram.org/?read=17252" TargetMode="External"/><Relationship Id="rId2" Type="http://schemas.openxmlformats.org/officeDocument/2006/relationships/hyperlink" Target="https://forums.aavso.org/t/observing-campaign-897-possible-nova-in-vel-pnv-j10251200-5331109/2770%20%E2%80%8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ronomerstelegram.org/?read=17253" TargetMode="External"/><Relationship Id="rId2" Type="http://schemas.openxmlformats.org/officeDocument/2006/relationships/hyperlink" Target="https://www.astronomerstelegram.org/?read=1725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trangequark.me/2024/09/14/another-talk-about-t-crb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rangequark.me/2025/02/22/observing-t-crb-again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rangequark.me/2025/04/22/another-t-crb-update-still-waitin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vso.org/blog/tcrb-blazed-and-confused" TargetMode="External"/><Relationship Id="rId2" Type="http://schemas.openxmlformats.org/officeDocument/2006/relationships/hyperlink" Target="https://www.astronomerstelegram.org/?read=170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E9135A0-AAAA-CD3C-442F-8ACB180EE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9311" y="5312750"/>
            <a:ext cx="7197726" cy="140546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92D050"/>
                </a:solidFill>
                <a:cs typeface="Calibri"/>
              </a:rPr>
              <a:t>David </a:t>
            </a:r>
            <a:r>
              <a:rPr lang="en-US" err="1">
                <a:solidFill>
                  <a:srgbClr val="92D050"/>
                </a:solidFill>
                <a:cs typeface="Calibri"/>
              </a:rPr>
              <a:t>benn</a:t>
            </a:r>
            <a:endParaRPr lang="en-US">
              <a:solidFill>
                <a:srgbClr val="92D050"/>
              </a:solidFill>
              <a:cs typeface="Calibri"/>
            </a:endParaRPr>
          </a:p>
          <a:p>
            <a:r>
              <a:rPr lang="en-US">
                <a:solidFill>
                  <a:srgbClr val="FFC000"/>
                </a:solidFill>
                <a:cs typeface="Calibri"/>
              </a:rPr>
              <a:t>Astronomical society of South AUSTRALIA (ASSA)</a:t>
            </a:r>
            <a:endParaRPr lang="en-US">
              <a:solidFill>
                <a:srgbClr val="FFC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rgbClr val="FFC000"/>
                </a:solidFill>
                <a:cs typeface="Calibri"/>
              </a:rPr>
              <a:t>American association Of variable star OBSERVERS (AAVSO)</a:t>
            </a:r>
            <a:endParaRPr lang="en-US">
              <a:solidFill>
                <a:srgbClr val="FFC000"/>
              </a:solidFill>
            </a:endParaRPr>
          </a:p>
          <a:p>
            <a:r>
              <a:rPr lang="en-US">
                <a:ea typeface="+mn-lt"/>
                <a:cs typeface="+mn-lt"/>
              </a:rPr>
              <a:t>July 2025</a:t>
            </a:r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0F5A4-751B-B41B-E774-F3F56C3A02B8}"/>
              </a:ext>
            </a:extLst>
          </p:cNvPr>
          <p:cNvSpPr txBox="1"/>
          <p:nvPr/>
        </p:nvSpPr>
        <p:spPr>
          <a:xfrm>
            <a:off x="7753114" y="3704913"/>
            <a:ext cx="443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4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Nova update</a:t>
            </a:r>
          </a:p>
          <a:p>
            <a:pPr algn="ctr"/>
            <a:r>
              <a:rPr lang="en-AU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 CrB, V462 Lup, V572 Vel</a:t>
            </a:r>
            <a:endParaRPr lang="en-AU" sz="2800" b="1" i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A black sky with white stars and red arrows&#10;&#10;AI-generated content may be incorrect.">
            <a:extLst>
              <a:ext uri="{FF2B5EF4-FFF2-40B4-BE49-F238E27FC236}">
                <a16:creationId xmlns:a16="http://schemas.microsoft.com/office/drawing/2014/main" id="{B8BB111B-6ECA-BEB5-732A-0F8B051A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633" y="118657"/>
            <a:ext cx="4933763" cy="3136899"/>
          </a:xfrm>
          <a:prstGeom prst="rect">
            <a:avLst/>
          </a:prstGeom>
        </p:spPr>
      </p:pic>
      <p:pic>
        <p:nvPicPr>
          <p:cNvPr id="5" name="Picture 4" descr="A sun and 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83CA8F47-E9E3-58D5-9194-A597AC201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2" y="5363"/>
            <a:ext cx="3628554" cy="2081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B72D8-0505-45B3-A8EF-C0056B6D695D}"/>
              </a:ext>
            </a:extLst>
          </p:cNvPr>
          <p:cNvSpPr txBox="1"/>
          <p:nvPr/>
        </p:nvSpPr>
        <p:spPr>
          <a:xfrm>
            <a:off x="133244" y="2081535"/>
            <a:ext cx="366476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100" dirty="0"/>
              <a:t>https://newatlas.com/star-system-hibernation-nova/44994/</a:t>
            </a:r>
            <a:r>
              <a:rPr lang="en-US" sz="1100" dirty="0">
                <a:ea typeface="Calibri"/>
                <a:cs typeface="Calibri"/>
              </a:rPr>
              <a:t>​</a:t>
            </a:r>
          </a:p>
        </p:txBody>
      </p:sp>
      <p:pic>
        <p:nvPicPr>
          <p:cNvPr id="11" name="Picture 10" descr="A graph showing a light curve&#10;&#10;AI-generated content may be incorrect.">
            <a:extLst>
              <a:ext uri="{FF2B5EF4-FFF2-40B4-BE49-F238E27FC236}">
                <a16:creationId xmlns:a16="http://schemas.microsoft.com/office/drawing/2014/main" id="{FB1D3AC8-7CAA-074C-9147-9000F3311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" y="4062878"/>
            <a:ext cx="4845612" cy="2796242"/>
          </a:xfrm>
          <a:prstGeom prst="rect">
            <a:avLst/>
          </a:prstGeom>
        </p:spPr>
      </p:pic>
      <p:pic>
        <p:nvPicPr>
          <p:cNvPr id="13" name="Picture 12" descr="A green and blue dotted graph&#10;&#10;Description automatically generated">
            <a:extLst>
              <a:ext uri="{FF2B5EF4-FFF2-40B4-BE49-F238E27FC236}">
                <a16:creationId xmlns:a16="http://schemas.microsoft.com/office/drawing/2014/main" id="{1173531A-D0A8-739C-4086-B269D4AB4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879" y="2084165"/>
            <a:ext cx="3185134" cy="17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0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DF436D-5DC4-C2C5-64B3-41DBFF0B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3" y="693644"/>
            <a:ext cx="9858375" cy="5829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46D59E-C454-8865-B53A-2B62F8B892F4}"/>
              </a:ext>
            </a:extLst>
          </p:cNvPr>
          <p:cNvSpPr txBox="1"/>
          <p:nvPr/>
        </p:nvSpPr>
        <p:spPr>
          <a:xfrm>
            <a:off x="2794000" y="179294"/>
            <a:ext cx="75990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Anyway, this is the light curve from June 2024 to June 2025...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2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9500D8-232A-8721-4F46-C5F63B8BDFA7}"/>
              </a:ext>
            </a:extLst>
          </p:cNvPr>
          <p:cNvSpPr txBox="1"/>
          <p:nvPr/>
        </p:nvSpPr>
        <p:spPr>
          <a:xfrm>
            <a:off x="7048840" y="1339137"/>
            <a:ext cx="4937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"Folding" data onto 227.55 period gives phase plot</a:t>
            </a:r>
          </a:p>
        </p:txBody>
      </p:sp>
      <p:pic>
        <p:nvPicPr>
          <p:cNvPr id="5" name="Picture 4" descr="A chart with green and blue dots&#10;&#10;Description automatically generated">
            <a:extLst>
              <a:ext uri="{FF2B5EF4-FFF2-40B4-BE49-F238E27FC236}">
                <a16:creationId xmlns:a16="http://schemas.microsoft.com/office/drawing/2014/main" id="{B2531E16-775C-B274-F21D-1E135331D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7" y="212382"/>
            <a:ext cx="6743500" cy="3891798"/>
          </a:xfrm>
          <a:prstGeom prst="rect">
            <a:avLst/>
          </a:prstGeom>
        </p:spPr>
      </p:pic>
      <p:pic>
        <p:nvPicPr>
          <p:cNvPr id="2" name="Picture 1" descr="A green and blue dotted graph&#10;&#10;Description automatically generated">
            <a:extLst>
              <a:ext uri="{FF2B5EF4-FFF2-40B4-BE49-F238E27FC236}">
                <a16:creationId xmlns:a16="http://schemas.microsoft.com/office/drawing/2014/main" id="{DEA74F1C-5999-9293-5B96-F933CEA14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468" y="2928343"/>
            <a:ext cx="6561840" cy="3768824"/>
          </a:xfrm>
          <a:prstGeom prst="rect">
            <a:avLst/>
          </a:prstGeom>
        </p:spPr>
      </p:pic>
      <p:pic>
        <p:nvPicPr>
          <p:cNvPr id="4" name="Picture 3" descr="A graph of a number of orbital cycles&#10;&#10;Description automatically generated">
            <a:extLst>
              <a:ext uri="{FF2B5EF4-FFF2-40B4-BE49-F238E27FC236}">
                <a16:creationId xmlns:a16="http://schemas.microsoft.com/office/drawing/2014/main" id="{67E0B744-7360-2DB8-29DD-1FF1A5C2E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5" y="4242073"/>
            <a:ext cx="2825003" cy="2306916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D247A9E4-8DF0-E979-20D1-1BAECA6BA60C}"/>
              </a:ext>
            </a:extLst>
          </p:cNvPr>
          <p:cNvSpPr txBox="1"/>
          <p:nvPr/>
        </p:nvSpPr>
        <p:spPr>
          <a:xfrm>
            <a:off x="3047474" y="5029557"/>
            <a:ext cx="199023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95000"/>
                  </a:schemeClr>
                </a:solidFill>
                <a:ea typeface="Calibri"/>
                <a:cs typeface="Calibri"/>
              </a:rPr>
              <a:t>source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a typeface="Calibri"/>
                <a:cs typeface="Calibri"/>
              </a:rPr>
              <a:t>: Hellier, </a:t>
            </a:r>
            <a:r>
              <a:rPr lang="en-US" sz="1400" i="1" dirty="0">
                <a:solidFill>
                  <a:schemeClr val="tx1">
                    <a:lumMod val="95000"/>
                  </a:schemeClr>
                </a:solidFill>
                <a:ea typeface="Calibri"/>
                <a:cs typeface="Calibri"/>
              </a:rPr>
              <a:t>Cataclysmic Variables: How and Why they Vary</a:t>
            </a:r>
            <a:endParaRPr lang="en-US" sz="1400" i="1">
              <a:solidFill>
                <a:schemeClr val="tx1">
                  <a:lumMod val="9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1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2422-A45C-D0E9-1F1F-3BB5516E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66" y="274836"/>
            <a:ext cx="10131425" cy="630907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ea typeface="Calibri"/>
                <a:cs typeface="Calibri"/>
              </a:rPr>
              <a:t>In "</a:t>
            </a:r>
            <a:r>
              <a:rPr lang="en-US" sz="2400" i="1" dirty="0">
                <a:ea typeface="Calibri"/>
                <a:cs typeface="Calibri"/>
              </a:rPr>
              <a:t>When will the Next T CrB Eruption Occur?"</a:t>
            </a:r>
            <a:r>
              <a:rPr lang="en-US" sz="2400" dirty="0">
                <a:ea typeface="Calibri"/>
                <a:cs typeface="Calibri"/>
              </a:rPr>
              <a:t> Jean Schneider (October 2024) writes: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"By going more carefully into the dates of occurrence of the past eruptions, one finds that the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successive events date separations are an integer multiple of the orbital revolution period</a:t>
            </a:r>
            <a:r>
              <a:rPr lang="en-US" sz="2400" dirty="0">
                <a:ea typeface="Calibri"/>
                <a:cs typeface="Calibri"/>
              </a:rPr>
              <a:t>..."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"...the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eruptions are not strictly periodic</a:t>
            </a:r>
            <a:r>
              <a:rPr lang="en-US" sz="2400" dirty="0">
                <a:ea typeface="Calibri"/>
                <a:cs typeface="Calibri"/>
              </a:rPr>
              <a:t>, but...were all separated by an integer multiple of the orbital period 227.5687 days."</a:t>
            </a:r>
            <a:br>
              <a:rPr lang="en-US" dirty="0">
                <a:ea typeface="Calibri"/>
                <a:cs typeface="Calibri"/>
              </a:rPr>
            </a:b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"From that, I tentatively infer that the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eruption date after 1946 February 9</a:t>
            </a:r>
            <a:r>
              <a:rPr lang="en-US" sz="2400" dirty="0">
                <a:ea typeface="Calibri"/>
                <a:cs typeface="Calibri"/>
              </a:rPr>
              <a:t> should be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2431861 + N*227.5687</a:t>
            </a:r>
            <a:r>
              <a:rPr lang="en-US" sz="2400" dirty="0">
                <a:ea typeface="Calibri"/>
                <a:cs typeface="Calibri"/>
              </a:rPr>
              <a:t> where N is an integer close to 128, if the orbital period remains constant."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  <a:hlinkClick r:id="rId2"/>
              </a:rPr>
              <a:t>https://iopscience.iop.org/article/10.3847/2515-5172/ad8bba</a:t>
            </a:r>
            <a:r>
              <a:rPr lang="en-US" sz="2400" dirty="0">
                <a:ea typeface="Calibri"/>
                <a:cs typeface="Calibri"/>
              </a:rPr>
              <a:t>                 </a:t>
            </a:r>
          </a:p>
          <a:p>
            <a:pPr marL="0" indent="0">
              <a:buClr>
                <a:srgbClr val="FFFFFF"/>
              </a:buClr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2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BB8C-08E0-EB06-F49A-BF4673D70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23" y="328789"/>
            <a:ext cx="10131425" cy="620324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ea typeface="Calibri"/>
                <a:cs typeface="Calibri"/>
              </a:rPr>
              <a:t>Led to predictions for T CrB eruption of:</a:t>
            </a:r>
            <a:endParaRPr lang="en-US" dirty="0"/>
          </a:p>
          <a:p>
            <a:pPr lvl="1">
              <a:spcAft>
                <a:spcPts val="0"/>
              </a:spcAft>
              <a:buClr>
                <a:srgbClr val="FFFFFF"/>
              </a:buClr>
              <a:buFont typeface="Courier New"/>
              <a:buChar char="o"/>
            </a:pPr>
            <a:r>
              <a:rPr lang="en-US" sz="2200" dirty="0">
                <a:solidFill>
                  <a:srgbClr val="FF0000"/>
                </a:solidFill>
                <a:ea typeface="Calibri"/>
                <a:cs typeface="Calibri"/>
              </a:rPr>
              <a:t>March 27</a:t>
            </a:r>
            <a:r>
              <a:rPr lang="en-US" sz="2200" dirty="0">
                <a:ea typeface="Calibri"/>
                <a:cs typeface="Calibri"/>
              </a:rPr>
              <a:t> 2025, </a:t>
            </a:r>
            <a:r>
              <a:rPr lang="en-US" sz="2200" dirty="0">
                <a:solidFill>
                  <a:srgbClr val="FF0000"/>
                </a:solidFill>
                <a:ea typeface="Calibri"/>
                <a:cs typeface="Calibri"/>
              </a:rPr>
              <a:t>Nov 10</a:t>
            </a:r>
            <a:r>
              <a:rPr lang="en-US" sz="2200" dirty="0">
                <a:ea typeface="Calibri"/>
                <a:cs typeface="Calibri"/>
              </a:rPr>
              <a:t> 2025 or </a:t>
            </a:r>
            <a:r>
              <a:rPr lang="en-US" sz="2200" dirty="0">
                <a:solidFill>
                  <a:srgbClr val="FF0000"/>
                </a:solidFill>
                <a:ea typeface="Calibri"/>
                <a:cs typeface="Calibri"/>
              </a:rPr>
              <a:t>June 25</a:t>
            </a:r>
            <a:r>
              <a:rPr lang="en-US" sz="2200" dirty="0">
                <a:ea typeface="Calibri"/>
                <a:cs typeface="Calibri"/>
              </a:rPr>
              <a:t> 2026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Popular press latched onto article and suggested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greater certainty than</a:t>
            </a:r>
            <a:r>
              <a:rPr lang="en-US" sz="2400" dirty="0">
                <a:ea typeface="Calibri"/>
                <a:cs typeface="Calibri"/>
              </a:rPr>
              <a:t> was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warranted</a:t>
            </a:r>
            <a:r>
              <a:rPr lang="en-US" sz="2400" dirty="0">
                <a:ea typeface="Calibri"/>
                <a:cs typeface="Calibri"/>
              </a:rPr>
              <a:t>.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The first of these dates has passed with no nova eruption.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We will see about November!</a:t>
            </a:r>
            <a:endParaRPr lang="en-US" dirty="0"/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Note that the author of this </a:t>
            </a:r>
            <a:r>
              <a:rPr lang="en-US" sz="2400" i="1" dirty="0">
                <a:ea typeface="Calibri"/>
                <a:cs typeface="Calibri"/>
              </a:rPr>
              <a:t>Research Notes of the AAS article</a:t>
            </a:r>
            <a:r>
              <a:rPr lang="en-US" sz="2400" dirty="0">
                <a:ea typeface="Calibri"/>
                <a:cs typeface="Calibri"/>
              </a:rPr>
              <a:t> said in the abstract that: </a:t>
            </a:r>
            <a:r>
              <a:rPr lang="en-US" sz="1200" dirty="0">
                <a:solidFill>
                  <a:srgbClr val="333333"/>
                </a:solidFill>
                <a:ea typeface="Calibri"/>
                <a:cs typeface="Calibri"/>
              </a:rPr>
              <a:t>The </a:t>
            </a:r>
            <a:endParaRPr lang="en-US" sz="12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 lvl="1">
              <a:spcAft>
                <a:spcPts val="0"/>
              </a:spcAft>
              <a:buClr>
                <a:srgbClr val="FFFFFF"/>
              </a:buClr>
              <a:buFont typeface="Courier New"/>
              <a:buChar char="o"/>
            </a:pPr>
            <a:r>
              <a:rPr lang="en-US" sz="2200" dirty="0">
                <a:ea typeface="Calibri"/>
                <a:cs typeface="Calibri"/>
              </a:rPr>
              <a:t>"The investigation is based on the combination of the previous eruption dates and on the orbital ephemeris of the binary system, </a:t>
            </a:r>
            <a:r>
              <a:rPr lang="en-US" sz="2200" b="1" i="1" dirty="0">
                <a:solidFill>
                  <a:srgbClr val="FF0000"/>
                </a:solidFill>
                <a:ea typeface="Calibri"/>
                <a:cs typeface="Calibri"/>
              </a:rPr>
              <a:t>without any hypothesis</a:t>
            </a:r>
            <a:r>
              <a:rPr lang="en-US" sz="2200" b="1" i="1" dirty="0">
                <a:ea typeface="Calibri"/>
                <a:cs typeface="Calibri"/>
              </a:rPr>
              <a:t> on the </a:t>
            </a:r>
            <a:r>
              <a:rPr lang="en-US" sz="2200" b="1" i="1" dirty="0">
                <a:solidFill>
                  <a:srgbClr val="FF0000"/>
                </a:solidFill>
                <a:ea typeface="Calibri"/>
                <a:cs typeface="Calibri"/>
              </a:rPr>
              <a:t>eruption mechanism.</a:t>
            </a:r>
            <a:r>
              <a:rPr lang="en-US" sz="2200" b="1" i="1" dirty="0">
                <a:ea typeface="Calibri"/>
                <a:cs typeface="Calibri"/>
              </a:rPr>
              <a:t>"</a:t>
            </a:r>
            <a:endParaRPr lang="en-US" sz="2200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8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arry sky with a bright star&#10;&#10;AI-generated content may be incorrect.">
            <a:extLst>
              <a:ext uri="{FF2B5EF4-FFF2-40B4-BE49-F238E27FC236}">
                <a16:creationId xmlns:a16="http://schemas.microsoft.com/office/drawing/2014/main" id="{350D6FE2-9C9B-9ACF-D534-914AADCC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5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ky with white stars and red arrows&#10;&#10;AI-generated content may be incorrect.">
            <a:extLst>
              <a:ext uri="{FF2B5EF4-FFF2-40B4-BE49-F238E27FC236}">
                <a16:creationId xmlns:a16="http://schemas.microsoft.com/office/drawing/2014/main" id="{54863DCD-B8AA-B1F8-7FA1-693D6DD17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63" y="170952"/>
            <a:ext cx="10626351" cy="65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E8DE-7118-47E7-973A-70E2B1C6E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rs in space with a star and a circle in the sky with Gallery Arcturus in the background&#10;&#10;AI-generated content may be incorrect.">
            <a:extLst>
              <a:ext uri="{FF2B5EF4-FFF2-40B4-BE49-F238E27FC236}">
                <a16:creationId xmlns:a16="http://schemas.microsoft.com/office/drawing/2014/main" id="{24574287-F620-CE24-5FDE-881FFC7AB2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020" b="-123"/>
          <a:stretch>
            <a:fillRect/>
          </a:stretch>
        </p:blipFill>
        <p:spPr>
          <a:xfrm>
            <a:off x="0" y="240417"/>
            <a:ext cx="4213414" cy="4158413"/>
          </a:xfrm>
          <a:prstGeom prst="rect">
            <a:avLst/>
          </a:prstGeom>
        </p:spPr>
      </p:pic>
      <p:pic>
        <p:nvPicPr>
          <p:cNvPr id="4" name="Picture 3" descr="A screenshot of a space with Gallery Arcturus in the background&#10;&#10;AI-generated content may be incorrect.">
            <a:extLst>
              <a:ext uri="{FF2B5EF4-FFF2-40B4-BE49-F238E27FC236}">
                <a16:creationId xmlns:a16="http://schemas.microsoft.com/office/drawing/2014/main" id="{D863D905-5BC8-0FB2-B642-14DED4ECE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49" y="1994646"/>
            <a:ext cx="3633524" cy="4564532"/>
          </a:xfrm>
          <a:prstGeom prst="rect">
            <a:avLst/>
          </a:prstGeom>
        </p:spPr>
      </p:pic>
      <p:pic>
        <p:nvPicPr>
          <p:cNvPr id="5" name="Picture 4" descr="A white paper with black dots and numbers&#10;&#10;AI-generated content may be incorrect.">
            <a:extLst>
              <a:ext uri="{FF2B5EF4-FFF2-40B4-BE49-F238E27FC236}">
                <a16:creationId xmlns:a16="http://schemas.microsoft.com/office/drawing/2014/main" id="{2CBDBC19-BAF8-B4B9-4A86-D2119B7E1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353" y="239059"/>
            <a:ext cx="4026647" cy="50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5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48D8-E69D-8B2D-E96E-C19D84B4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823"/>
            <a:ext cx="10131425" cy="87065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V462 Lup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7852D-F764-7319-206C-FEB183A8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52124"/>
            <a:ext cx="10131425" cy="588574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36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Discovered on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June 12</a:t>
            </a:r>
            <a:r>
              <a:rPr lang="en-US" sz="2400" dirty="0">
                <a:ea typeface="Calibri"/>
                <a:cs typeface="Calibri"/>
              </a:rPr>
              <a:t> by the ASAS-SN* survey at magnitude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8.7</a:t>
            </a:r>
            <a:r>
              <a:rPr lang="en-US" sz="2400" dirty="0">
                <a:ea typeface="Calibri"/>
                <a:cs typeface="Calibri"/>
              </a:rPr>
              <a:t>.</a:t>
            </a:r>
          </a:p>
          <a:p>
            <a:pPr lvl="1">
              <a:spcAft>
                <a:spcPts val="0"/>
              </a:spcAft>
              <a:buClr>
                <a:srgbClr val="FFFFFF"/>
              </a:buClr>
              <a:buFont typeface="Courier New"/>
              <a:buChar char="o"/>
            </a:pPr>
            <a:r>
              <a:rPr lang="en-US" dirty="0">
                <a:solidFill>
                  <a:srgbClr val="BFBFBF"/>
                </a:solidFill>
                <a:ea typeface="Calibri"/>
                <a:cs typeface="Calibri"/>
              </a:rPr>
              <a:t>*All Sky Automated Survey for </a:t>
            </a:r>
            <a:r>
              <a:rPr lang="en-US" dirty="0" err="1">
                <a:solidFill>
                  <a:srgbClr val="BFBFBF"/>
                </a:solidFill>
                <a:ea typeface="Calibri"/>
                <a:cs typeface="Calibri"/>
              </a:rPr>
              <a:t>SuperNovae</a:t>
            </a:r>
            <a:r>
              <a:rPr lang="en-US" dirty="0">
                <a:solidFill>
                  <a:srgbClr val="BFBFBF"/>
                </a:solidFill>
                <a:ea typeface="Calibri"/>
                <a:cs typeface="Calibri"/>
              </a:rPr>
              <a:t> </a:t>
            </a:r>
            <a:endParaRPr lang="en-US" sz="22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Peaked at  around magnitude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5.1</a:t>
            </a:r>
            <a:r>
              <a:rPr lang="en-US" sz="2400" dirty="0">
                <a:ea typeface="Calibri"/>
                <a:cs typeface="Calibri"/>
              </a:rPr>
              <a:t>.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"...a smooth observed rise taking more than 6 days. This is an ordinary...nova, while the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pre-eruption counterpart</a:t>
            </a:r>
            <a:r>
              <a:rPr lang="en-US" sz="2400" dirty="0">
                <a:ea typeface="Calibri"/>
                <a:cs typeface="Calibri"/>
              </a:rPr>
              <a:t> appears as an isolated blue star for which Gaia gives G=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18.34</a:t>
            </a:r>
            <a:r>
              <a:rPr lang="en-US" sz="2400" dirty="0">
                <a:ea typeface="Calibri"/>
                <a:cs typeface="Calibri"/>
              </a:rPr>
              <a:t>.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...periodicity is coherent across the data from 2019.35 to 2023.35. The folded light curve appears as a </a:t>
            </a:r>
            <a:r>
              <a:rPr lang="en-US" sz="2400" b="1" i="1" dirty="0">
                <a:ea typeface="Calibri"/>
                <a:cs typeface="Calibri"/>
              </a:rPr>
              <a:t>simple sinewave</a:t>
            </a:r>
            <a:r>
              <a:rPr lang="en-US" sz="2400" dirty="0">
                <a:latin typeface="Segoe UI"/>
                <a:cs typeface="Segoe UI"/>
              </a:rPr>
              <a:t>...</a:t>
            </a:r>
            <a:r>
              <a:rPr lang="en-US" sz="2400" dirty="0">
                <a:ea typeface="Calibri"/>
                <a:cs typeface="Calibri"/>
              </a:rPr>
              <a:t>period is </a:t>
            </a:r>
            <a:r>
              <a:rPr lang="en-US" sz="2400" b="1" i="1" dirty="0">
                <a:solidFill>
                  <a:srgbClr val="FF0000"/>
                </a:solidFill>
                <a:ea typeface="Calibri"/>
                <a:cs typeface="Calibri"/>
              </a:rPr>
              <a:t>1.797 hours</a:t>
            </a:r>
            <a:r>
              <a:rPr lang="en-US" sz="2400" dirty="0">
                <a:ea typeface="Calibri"/>
                <a:cs typeface="Calibri"/>
              </a:rPr>
              <a:t>. This periodicity is coherent and stable over 4.0 years, so it must be the </a:t>
            </a:r>
            <a:r>
              <a:rPr lang="en-US" sz="2400" b="1" i="1" dirty="0">
                <a:solidFill>
                  <a:srgbClr val="FF0000"/>
                </a:solidFill>
                <a:ea typeface="Calibri"/>
                <a:cs typeface="Calibri"/>
              </a:rPr>
              <a:t>orbital period</a:t>
            </a:r>
            <a:r>
              <a:rPr lang="en-US" sz="2400" dirty="0">
                <a:ea typeface="Calibri"/>
                <a:cs typeface="Calibri"/>
              </a:rPr>
              <a:t>." (</a:t>
            </a:r>
            <a:r>
              <a:rPr lang="en-US" sz="2400" dirty="0" err="1">
                <a:ea typeface="Calibri"/>
                <a:cs typeface="Calibri"/>
              </a:rPr>
              <a:t>ATel</a:t>
            </a:r>
            <a:r>
              <a:rPr lang="en-US" sz="2400" dirty="0">
                <a:ea typeface="Calibri"/>
                <a:cs typeface="Calibri"/>
              </a:rPr>
              <a:t> #</a:t>
            </a:r>
            <a:r>
              <a:rPr lang="en-US" sz="2400" dirty="0">
                <a:ea typeface="Calibri"/>
                <a:cs typeface="Calibri"/>
                <a:hlinkClick r:id="rId2"/>
              </a:rPr>
              <a:t>17240</a:t>
            </a:r>
            <a:r>
              <a:rPr lang="en-US" sz="2400" dirty="0">
                <a:ea typeface="Calibri"/>
                <a:cs typeface="Calibri"/>
              </a:rPr>
              <a:t>)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1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526DF-C1F2-8AA6-E716-76C015537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6B851-FDD9-00D9-8850-11C36FE7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" y="-1121"/>
            <a:ext cx="9858375" cy="582930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28C14E-CF13-4F3D-1ED9-A3954B906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881" y="2256118"/>
            <a:ext cx="4146061" cy="4601882"/>
          </a:xfrm>
          <a:prstGeom prst="rect">
            <a:avLst/>
          </a:prstGeom>
        </p:spPr>
      </p:pic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CCA111B-1CB5-AFC1-68AA-8446CE0E8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350" y="2306917"/>
            <a:ext cx="4514477" cy="26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7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arry sky with a bright star&#10;&#10;AI-generated content may be incorrect.">
            <a:extLst>
              <a:ext uri="{FF2B5EF4-FFF2-40B4-BE49-F238E27FC236}">
                <a16:creationId xmlns:a16="http://schemas.microsoft.com/office/drawing/2014/main" id="{E9D8A4F2-C4A8-3B17-5EA4-B7DD54063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C86517-605E-E935-9857-94C76EB035B7}"/>
              </a:ext>
            </a:extLst>
          </p:cNvPr>
          <p:cNvSpPr txBox="1"/>
          <p:nvPr/>
        </p:nvSpPr>
        <p:spPr>
          <a:xfrm>
            <a:off x="156390" y="245304"/>
            <a:ext cx="33233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Arial"/>
              </a:rPr>
              <a:t>I was here talking about T CrB in June last year, and again in September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21947-76B1-50AE-75B9-5BE1D07C5275}"/>
              </a:ext>
            </a:extLst>
          </p:cNvPr>
          <p:cNvSpPr txBox="1"/>
          <p:nvPr/>
        </p:nvSpPr>
        <p:spPr>
          <a:xfrm>
            <a:off x="4116344" y="5840009"/>
            <a:ext cx="39569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Calibri"/>
                <a:cs typeface="Arial"/>
              </a:rPr>
              <a:t>But we're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Arial"/>
              </a:rPr>
              <a:t>still </a:t>
            </a:r>
            <a:r>
              <a:rPr lang="en-US" sz="2400" dirty="0">
                <a:ea typeface="Calibri"/>
                <a:cs typeface="Arial"/>
              </a:rPr>
              <a:t>waiting!</a:t>
            </a:r>
            <a:endParaRPr lang="en-US"/>
          </a:p>
          <a:p>
            <a:pPr algn="ctr"/>
            <a:r>
              <a:rPr lang="en-US" sz="2400" dirty="0">
                <a:ea typeface="Calibri"/>
                <a:cs typeface="Arial"/>
              </a:rPr>
              <a:t>(that star above is fake news)</a:t>
            </a:r>
          </a:p>
        </p:txBody>
      </p:sp>
      <p:pic>
        <p:nvPicPr>
          <p:cNvPr id="2" name="Picture 1" descr="A star in the sky&#10;&#10;Description automatically generated">
            <a:extLst>
              <a:ext uri="{FF2B5EF4-FFF2-40B4-BE49-F238E27FC236}">
                <a16:creationId xmlns:a16="http://schemas.microsoft.com/office/drawing/2014/main" id="{09675BAF-6C6F-7669-C736-068DF8F4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73" y="509681"/>
            <a:ext cx="4577229" cy="5183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21813-1EB1-03E0-A0E8-5915FC683EAC}"/>
              </a:ext>
            </a:extLst>
          </p:cNvPr>
          <p:cNvSpPr txBox="1"/>
          <p:nvPr/>
        </p:nvSpPr>
        <p:spPr>
          <a:xfrm>
            <a:off x="8819943" y="2826456"/>
            <a:ext cx="33711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I'd like to be able to give an update on T CrB post-eruption​...</a:t>
            </a:r>
            <a:r>
              <a:rPr lang="en-US" sz="2400">
                <a:ea typeface="Calibri"/>
                <a:cs typeface="Calibri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ky with stars and a red arrow&#10;&#10;AI-generated content may be incorrect.">
            <a:extLst>
              <a:ext uri="{FF2B5EF4-FFF2-40B4-BE49-F238E27FC236}">
                <a16:creationId xmlns:a16="http://schemas.microsoft.com/office/drawing/2014/main" id="{163C1A99-1397-2923-9F65-619062CF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3BF70-16EF-7222-0254-537A45E43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ar filled sky with stars&#10;&#10;AI-generated content may be incorrect.">
            <a:extLst>
              <a:ext uri="{FF2B5EF4-FFF2-40B4-BE49-F238E27FC236}">
                <a16:creationId xmlns:a16="http://schemas.microsoft.com/office/drawing/2014/main" id="{9AD3911D-F283-8397-9C8F-9B69D4358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7" y="0"/>
            <a:ext cx="5440500" cy="6858000"/>
          </a:xfrm>
          <a:prstGeom prst="rect">
            <a:avLst/>
          </a:prstGeom>
        </p:spPr>
      </p:pic>
      <p:pic>
        <p:nvPicPr>
          <p:cNvPr id="5" name="Picture 4" descr="A black and white picture of a map&#10;&#10;AI-generated content may be incorrect.">
            <a:extLst>
              <a:ext uri="{FF2B5EF4-FFF2-40B4-BE49-F238E27FC236}">
                <a16:creationId xmlns:a16="http://schemas.microsoft.com/office/drawing/2014/main" id="{7AC43A11-9798-F6D0-ECE4-981A3C439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12" y="0"/>
            <a:ext cx="5513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42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0BF7-CF21-B22B-F0A0-E89196AB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9805"/>
            <a:ext cx="10131425" cy="761502"/>
          </a:xfrm>
        </p:spPr>
        <p:txBody>
          <a:bodyPr/>
          <a:lstStyle/>
          <a:p>
            <a:r>
              <a:rPr lang="en-US" sz="3300" dirty="0">
                <a:latin typeface="Calibri"/>
                <a:ea typeface="Calibri"/>
                <a:cs typeface="Calibri"/>
              </a:rPr>
              <a:t>PNV </a:t>
            </a:r>
            <a:r>
              <a:rPr lang="en-US" dirty="0">
                <a:latin typeface="Calibri"/>
                <a:ea typeface="Calibri"/>
                <a:cs typeface="Calibri"/>
              </a:rPr>
              <a:t>J10251200</a:t>
            </a:r>
            <a:r>
              <a:rPr lang="en-US" sz="3300" dirty="0">
                <a:latin typeface="Calibri"/>
                <a:ea typeface="Calibri"/>
                <a:cs typeface="Calibri"/>
              </a:rPr>
              <a:t>-533110 (V572 Vel)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F3EB3-5641-17E5-2554-B8CCDE3B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987499"/>
            <a:ext cx="10131425" cy="487431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Clr>
                <a:srgbClr val="FFFFFF"/>
              </a:buClr>
              <a:buNone/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John Seach</a:t>
            </a:r>
            <a:r>
              <a:rPr lang="en-US" sz="2400" dirty="0">
                <a:ea typeface="Calibri"/>
                <a:cs typeface="Calibri"/>
              </a:rPr>
              <a:t> (NSW) discovered at magnitude 5.7, and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Andrew Pearce</a:t>
            </a:r>
            <a:r>
              <a:rPr lang="en-US" sz="2400" dirty="0">
                <a:ea typeface="Calibri"/>
                <a:cs typeface="Calibri"/>
              </a:rPr>
              <a:t> (WA) independently found it (magnitude 5.5) on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June 25</a:t>
            </a:r>
            <a:r>
              <a:rPr lang="en-US" sz="2400" dirty="0">
                <a:ea typeface="Calibri"/>
                <a:cs typeface="Calibri"/>
              </a:rPr>
              <a:t>.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Reached magnitude 4.8</a:t>
            </a:r>
            <a:r>
              <a:rPr lang="en-US" sz="2400" dirty="0">
                <a:ea typeface="Calibri"/>
                <a:cs typeface="Calibri"/>
              </a:rPr>
              <a:t> but has been quite "messy".</a:t>
            </a:r>
            <a:endParaRPr lang="en-US" dirty="0"/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AAVSO </a:t>
            </a:r>
            <a:r>
              <a:rPr lang="en-US" sz="2400" dirty="0">
                <a:ea typeface="Calibri"/>
                <a:cs typeface="Calibri"/>
                <a:hlinkClick r:id="rId2"/>
              </a:rPr>
              <a:t>observing campaign</a:t>
            </a:r>
            <a:r>
              <a:rPr lang="en-US" sz="2400" dirty="0">
                <a:ea typeface="Calibri"/>
                <a:cs typeface="Calibri"/>
              </a:rPr>
              <a:t> reported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progenitor </a:t>
            </a:r>
            <a:r>
              <a:rPr lang="en-US" sz="2400" dirty="0">
                <a:ea typeface="Calibri"/>
                <a:cs typeface="Calibri"/>
              </a:rPr>
              <a:t>star as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likely </a:t>
            </a:r>
            <a:r>
              <a:rPr lang="en-US" sz="2400" dirty="0">
                <a:ea typeface="Calibri"/>
                <a:cs typeface="Calibri"/>
              </a:rPr>
              <a:t>being a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22.2 blue star</a:t>
            </a:r>
            <a:r>
              <a:rPr lang="en-US" sz="2400" dirty="0">
                <a:ea typeface="Calibri"/>
                <a:cs typeface="Calibri"/>
              </a:rPr>
              <a:t> with large amplitude variability.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"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Fermi Gamma-ray</a:t>
            </a:r>
            <a:r>
              <a:rPr lang="en-US" sz="2400" dirty="0">
                <a:ea typeface="Calibri"/>
                <a:cs typeface="Calibri"/>
              </a:rPr>
              <a:t> Space Telescope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observations</a:t>
            </a:r>
            <a:r>
              <a:rPr lang="en-US" sz="2400" dirty="0">
                <a:ea typeface="Calibri"/>
                <a:cs typeface="Calibri"/>
              </a:rPr>
              <a:t>...indicates a gamma-ray excess consistent with the optical position</a:t>
            </a:r>
            <a:r>
              <a:rPr lang="en-US" sz="1100" dirty="0">
                <a:latin typeface="helvetica"/>
                <a:cs typeface="helvetica"/>
              </a:rPr>
              <a:t> </a:t>
            </a:r>
            <a:r>
              <a:rPr lang="en-US" sz="2400" dirty="0">
                <a:ea typeface="Calibri"/>
                <a:cs typeface="Calibri"/>
              </a:rPr>
              <a:t>" (</a:t>
            </a:r>
            <a:r>
              <a:rPr lang="en-US" sz="2400" err="1">
                <a:ea typeface="Calibri"/>
                <a:cs typeface="Calibri"/>
              </a:rPr>
              <a:t>ATel</a:t>
            </a:r>
            <a:r>
              <a:rPr lang="en-US" sz="2400" dirty="0">
                <a:ea typeface="Calibri"/>
                <a:cs typeface="Calibri"/>
              </a:rPr>
              <a:t># </a:t>
            </a:r>
            <a:r>
              <a:rPr lang="en-US" sz="2400" dirty="0">
                <a:ea typeface="Calibri"/>
                <a:cs typeface="Calibri"/>
                <a:hlinkClick r:id="rId3"/>
              </a:rPr>
              <a:t>17252</a:t>
            </a:r>
            <a:r>
              <a:rPr lang="en-US" sz="2400" dirty="0">
                <a:ea typeface="Calibri"/>
                <a:cs typeface="Calibri"/>
              </a:rPr>
              <a:t>)</a:t>
            </a:r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16766-EA72-E916-9520-2980B5B37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B3A5-102F-D660-A30D-CB0F09DF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9805"/>
            <a:ext cx="10131425" cy="761502"/>
          </a:xfrm>
        </p:spPr>
        <p:txBody>
          <a:bodyPr/>
          <a:lstStyle/>
          <a:p>
            <a:r>
              <a:rPr lang="en-US" sz="3300" dirty="0">
                <a:latin typeface="Calibri"/>
                <a:ea typeface="Calibri"/>
                <a:cs typeface="Calibri"/>
              </a:rPr>
              <a:t>PNV </a:t>
            </a:r>
            <a:r>
              <a:rPr lang="en-US" dirty="0">
                <a:latin typeface="Calibri"/>
                <a:ea typeface="Calibri"/>
                <a:cs typeface="Calibri"/>
              </a:rPr>
              <a:t>J10251200</a:t>
            </a:r>
            <a:r>
              <a:rPr lang="en-US" sz="3300" dirty="0">
                <a:latin typeface="Calibri"/>
                <a:ea typeface="Calibri"/>
                <a:cs typeface="Calibri"/>
              </a:rPr>
              <a:t>-533110 (V572 Vel)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051C-477E-3D92-AEFC-4572F960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13277"/>
            <a:ext cx="10131425" cy="538230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Clr>
                <a:srgbClr val="FFFFFF"/>
              </a:buClr>
              <a:buNone/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"Optical spectroscopy of V572 Vel: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Not obviously a classical nova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" </a:t>
            </a:r>
            <a:r>
              <a:rPr lang="en-US" sz="2400" dirty="0">
                <a:ea typeface="Calibri"/>
                <a:cs typeface="Calibri"/>
              </a:rPr>
              <a:t>(</a:t>
            </a:r>
            <a:r>
              <a:rPr lang="en-US" sz="2400" err="1">
                <a:ea typeface="Calibri"/>
                <a:cs typeface="Calibri"/>
              </a:rPr>
              <a:t>ATel</a:t>
            </a:r>
            <a:r>
              <a:rPr lang="en-US" sz="2400" dirty="0">
                <a:ea typeface="Calibri"/>
                <a:cs typeface="Calibri"/>
              </a:rPr>
              <a:t> #</a:t>
            </a:r>
            <a:r>
              <a:rPr lang="en-US" sz="2400" dirty="0">
                <a:ea typeface="Calibri"/>
                <a:cs typeface="Calibri"/>
                <a:hlinkClick r:id="rId2"/>
              </a:rPr>
              <a:t>17252</a:t>
            </a:r>
            <a:r>
              <a:rPr lang="en-US" sz="2400" dirty="0">
                <a:ea typeface="Calibri"/>
                <a:cs typeface="Calibri"/>
              </a:rPr>
              <a:t>)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latin typeface="Segoe UI"/>
              <a:ea typeface="Calibri"/>
              <a:cs typeface="Segoe U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latin typeface="Segoe UI"/>
                <a:ea typeface="Calibri"/>
                <a:cs typeface="Segoe UI"/>
              </a:rPr>
              <a:t>"</a:t>
            </a:r>
            <a:r>
              <a:rPr lang="en-US" sz="2400" dirty="0">
                <a:ea typeface="Calibri"/>
                <a:cs typeface="Calibri"/>
              </a:rPr>
              <a:t>OGLE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Pre-Eruption Observations</a:t>
            </a:r>
            <a:r>
              <a:rPr lang="en-US" sz="2400" dirty="0">
                <a:ea typeface="Calibri"/>
                <a:cs typeface="Calibri"/>
              </a:rPr>
              <a:t> of V572 </a:t>
            </a:r>
            <a:r>
              <a:rPr lang="en-US" sz="2400" err="1">
                <a:ea typeface="Calibri"/>
                <a:cs typeface="Calibri"/>
              </a:rPr>
              <a:t>Velorum</a:t>
            </a:r>
            <a:r>
              <a:rPr lang="en-US" sz="2400" dirty="0">
                <a:ea typeface="Calibri"/>
                <a:cs typeface="Calibri"/>
              </a:rPr>
              <a:t> Reveal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Dwarf Nova Outbursts</a:t>
            </a:r>
            <a:r>
              <a:rPr lang="en-US" sz="2400" dirty="0">
                <a:latin typeface="Segoe UI"/>
                <a:ea typeface="Calibri"/>
                <a:cs typeface="Segoe UI"/>
              </a:rPr>
              <a:t>" </a:t>
            </a:r>
            <a:r>
              <a:rPr lang="en-US" sz="2400" dirty="0">
                <a:ea typeface="Calibri"/>
                <a:cs typeface="Calibri"/>
              </a:rPr>
              <a:t>(</a:t>
            </a:r>
            <a:r>
              <a:rPr lang="en-US" sz="2400" err="1">
                <a:ea typeface="Calibri"/>
                <a:cs typeface="Calibri"/>
              </a:rPr>
              <a:t>ATel</a:t>
            </a:r>
            <a:r>
              <a:rPr lang="en-US" sz="2400" dirty="0">
                <a:ea typeface="Calibri"/>
                <a:cs typeface="Calibri"/>
              </a:rPr>
              <a:t> #</a:t>
            </a:r>
            <a:r>
              <a:rPr lang="en-US" sz="2400" dirty="0">
                <a:ea typeface="Calibri"/>
                <a:cs typeface="Calibri"/>
                <a:hlinkClick r:id="rId3"/>
              </a:rPr>
              <a:t>17253</a:t>
            </a:r>
            <a:r>
              <a:rPr lang="en-US" sz="2400" dirty="0">
                <a:ea typeface="Calibri"/>
                <a:cs typeface="Calibri"/>
              </a:rPr>
              <a:t>)</a:t>
            </a:r>
          </a:p>
          <a:p>
            <a:pPr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 lvl="1"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"...archival OGLE observations reveal...multiple outbursts during the years 2017-2024, indicating its 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classification </a:t>
            </a:r>
            <a:r>
              <a:rPr lang="en-US" sz="2400" dirty="0">
                <a:ea typeface="Calibri"/>
                <a:cs typeface="Calibri"/>
              </a:rPr>
              <a:t>as a 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dwarf nova</a:t>
            </a:r>
            <a:r>
              <a:rPr lang="en-US" sz="2400" dirty="0">
                <a:ea typeface="Calibri"/>
                <a:cs typeface="Calibri"/>
              </a:rPr>
              <a:t>. We tentatively classify it as an SU </a:t>
            </a:r>
            <a:r>
              <a:rPr lang="en-US" sz="2400" err="1">
                <a:ea typeface="Calibri"/>
                <a:cs typeface="Calibri"/>
              </a:rPr>
              <a:t>UMa</a:t>
            </a:r>
            <a:r>
              <a:rPr lang="en-US" sz="2400" dirty="0">
                <a:ea typeface="Calibri"/>
                <a:cs typeface="Calibri"/>
              </a:rPr>
              <a:t>-type object due to the 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presence of both </a:t>
            </a:r>
            <a:r>
              <a:rPr lang="en-US" sz="2400" dirty="0">
                <a:ea typeface="Calibri"/>
                <a:cs typeface="Calibri"/>
              </a:rPr>
              <a:t>long...and short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...outbursts."</a:t>
            </a:r>
            <a:endParaRPr lang="en-US" sz="2400" dirty="0">
              <a:ea typeface="Calibri"/>
              <a:cs typeface="Calibri"/>
            </a:endParaRPr>
          </a:p>
          <a:p>
            <a:pPr lvl="1">
              <a:spcAft>
                <a:spcPts val="0"/>
              </a:spcAft>
              <a:buClr>
                <a:srgbClr val="FFFFFF"/>
              </a:buClr>
            </a:pPr>
            <a:endParaRPr lang="en-US" sz="2400" dirty="0">
              <a:ea typeface="Calibri"/>
              <a:cs typeface="Calibri"/>
            </a:endParaRPr>
          </a:p>
          <a:p>
            <a:pPr>
              <a:spcAft>
                <a:spcPts val="0"/>
              </a:spcAft>
              <a:buClr>
                <a:srgbClr val="FFFFFF"/>
              </a:buClr>
            </a:pPr>
            <a:r>
              <a:rPr lang="en-US" sz="2400" dirty="0">
                <a:ea typeface="Calibri"/>
                <a:cs typeface="Calibri"/>
              </a:rPr>
              <a:t>Classification: N+UGSU</a:t>
            </a:r>
          </a:p>
          <a:p>
            <a:pPr lvl="1">
              <a:spcAft>
                <a:spcPts val="0"/>
              </a:spcAft>
              <a:buClr>
                <a:srgbClr val="FFFFFF"/>
              </a:buClr>
            </a:pPr>
            <a:r>
              <a:rPr lang="en-US" sz="2200" dirty="0">
                <a:ea typeface="Calibri"/>
                <a:cs typeface="Calibri"/>
              </a:rPr>
              <a:t>N=Nova</a:t>
            </a:r>
          </a:p>
          <a:p>
            <a:pPr lvl="1">
              <a:spcAft>
                <a:spcPts val="0"/>
              </a:spcAft>
              <a:buClr>
                <a:srgbClr val="FFFFFF"/>
              </a:buClr>
            </a:pPr>
            <a:r>
              <a:rPr lang="en-US" sz="2200" dirty="0">
                <a:ea typeface="Calibri"/>
                <a:cs typeface="Calibri"/>
              </a:rPr>
              <a:t>UGSU=SU </a:t>
            </a:r>
            <a:r>
              <a:rPr lang="en-US" sz="2200" dirty="0" err="1">
                <a:ea typeface="Calibri"/>
                <a:cs typeface="Calibri"/>
              </a:rPr>
              <a:t>UMa</a:t>
            </a:r>
            <a:r>
              <a:rPr lang="en-US" sz="2200" dirty="0">
                <a:ea typeface="Calibri"/>
                <a:cs typeface="Calibri"/>
              </a:rPr>
              <a:t>-type dwarf nova (UG=U Geminorum type)</a:t>
            </a:r>
            <a:endParaRPr lang="en-US" dirty="0"/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4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3C97B-BDB8-03A7-80A7-C9F4634FF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black dots&#10;&#10;AI-generated content may be incorrect.">
            <a:extLst>
              <a:ext uri="{FF2B5EF4-FFF2-40B4-BE49-F238E27FC236}">
                <a16:creationId xmlns:a16="http://schemas.microsoft.com/office/drawing/2014/main" id="{AFA09031-43AF-BED2-251B-D02B8F372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6" y="436741"/>
            <a:ext cx="10606261" cy="6273798"/>
          </a:xfrm>
          <a:prstGeom prst="rect">
            <a:avLst/>
          </a:prstGeom>
        </p:spPr>
      </p:pic>
      <p:pic>
        <p:nvPicPr>
          <p:cNvPr id="4" name="Picture 3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CE435F53-6EFA-EFF9-3635-48B0EE5F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116" y="3573638"/>
            <a:ext cx="4454878" cy="1580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C924C-9636-3A83-5841-BE7068B0D871}"/>
              </a:ext>
            </a:extLst>
          </p:cNvPr>
          <p:cNvSpPr txBox="1"/>
          <p:nvPr/>
        </p:nvSpPr>
        <p:spPr>
          <a:xfrm>
            <a:off x="4619313" y="-3320"/>
            <a:ext cx="29571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Need more observations!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2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A07B5-24AA-2670-EB70-7D88BC607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491598-ECB2-F704-DF1E-A3F721E8275E}"/>
              </a:ext>
            </a:extLst>
          </p:cNvPr>
          <p:cNvSpPr txBox="1"/>
          <p:nvPr/>
        </p:nvSpPr>
        <p:spPr>
          <a:xfrm>
            <a:off x="478947" y="530411"/>
            <a:ext cx="11055225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ea typeface="+mn-lt"/>
                <a:cs typeface="+mn-lt"/>
              </a:rPr>
              <a:t>September 14 2024</a:t>
            </a:r>
          </a:p>
          <a:p>
            <a:r>
              <a:rPr lang="en-US" sz="2400" i="1" dirty="0">
                <a:ea typeface="+mn-lt"/>
                <a:cs typeface="+mn-lt"/>
              </a:rPr>
              <a:t>Another talk about T CrB</a:t>
            </a:r>
          </a:p>
          <a:p>
            <a:endParaRPr lang="en-US" sz="2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2400" dirty="0">
                <a:latin typeface="Calibri"/>
                <a:ea typeface="Lato"/>
                <a:cs typeface="Lato"/>
              </a:rPr>
              <a:t>"We’re still waiting, and we’re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Lato"/>
                <a:cs typeface="Lato"/>
              </a:rPr>
              <a:t>about to lose it</a:t>
            </a:r>
            <a:r>
              <a:rPr lang="en-US" sz="2400" dirty="0">
                <a:latin typeface="Calibri"/>
                <a:ea typeface="Lato"/>
                <a:cs typeface="Lato"/>
              </a:rPr>
              <a:t> in the early evening sky.</a:t>
            </a:r>
          </a:p>
          <a:p>
            <a:pPr algn="just"/>
            <a:endParaRPr lang="en-US" sz="2400" dirty="0">
              <a:latin typeface="Calibri"/>
              <a:ea typeface="Lato"/>
              <a:cs typeface="Lato"/>
            </a:endParaRPr>
          </a:p>
          <a:p>
            <a:pPr algn="just"/>
            <a:r>
              <a:rPr lang="en-US" sz="2400" dirty="0">
                <a:latin typeface="Calibri"/>
                <a:ea typeface="Lato"/>
                <a:cs typeface="Lato"/>
              </a:rPr>
              <a:t>I’ve been checking the area with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Lato"/>
                <a:cs typeface="Lato"/>
              </a:rPr>
              <a:t>binoculars most clear nights</a:t>
            </a:r>
            <a:r>
              <a:rPr lang="en-US" sz="2400" dirty="0">
                <a:latin typeface="Calibri"/>
                <a:ea typeface="Lato"/>
                <a:cs typeface="Lato"/>
              </a:rPr>
              <a:t> and doing some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Lato"/>
                <a:cs typeface="Lato"/>
              </a:rPr>
              <a:t>photometry with </a:t>
            </a:r>
            <a:r>
              <a:rPr lang="en-US" sz="2400" dirty="0">
                <a:latin typeface="Calibri"/>
                <a:ea typeface="Lato"/>
                <a:cs typeface="Lato"/>
              </a:rPr>
              <a:t>my </a:t>
            </a:r>
            <a:r>
              <a:rPr lang="en-US" sz="2400" err="1">
                <a:solidFill>
                  <a:srgbClr val="FF0000"/>
                </a:solidFill>
                <a:latin typeface="Calibri"/>
                <a:ea typeface="Lato"/>
                <a:cs typeface="Lato"/>
              </a:rPr>
              <a:t>Seestar</a:t>
            </a:r>
            <a:r>
              <a:rPr lang="en-US" sz="2400" dirty="0">
                <a:latin typeface="Calibri"/>
                <a:ea typeface="Lato"/>
                <a:cs typeface="Lato"/>
              </a:rPr>
              <a:t> S50. </a:t>
            </a:r>
          </a:p>
          <a:p>
            <a:pPr algn="just"/>
            <a:endParaRPr lang="en-US" sz="2400" dirty="0">
              <a:latin typeface="Calibri"/>
              <a:ea typeface="Lato"/>
              <a:cs typeface="Lato"/>
            </a:endParaRPr>
          </a:p>
          <a:p>
            <a:pPr algn="just"/>
            <a:r>
              <a:rPr lang="en-US" sz="2400" dirty="0">
                <a:latin typeface="Calibri"/>
                <a:ea typeface="Lato"/>
                <a:cs typeface="Lato"/>
              </a:rPr>
              <a:t>Even if we miss the main event, we have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Lato"/>
                <a:cs typeface="Lato"/>
              </a:rPr>
              <a:t>another shot</a:t>
            </a:r>
            <a:r>
              <a:rPr lang="en-US" sz="2400" dirty="0">
                <a:latin typeface="Calibri"/>
                <a:ea typeface="Lato"/>
                <a:cs typeface="Lato"/>
              </a:rPr>
              <a:t> at seeing the nova rise about 100 days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Lato"/>
                <a:cs typeface="Lato"/>
              </a:rPr>
              <a:t>post-eruption</a:t>
            </a:r>
            <a:r>
              <a:rPr lang="en-US" sz="2400" dirty="0">
                <a:latin typeface="Calibri"/>
                <a:ea typeface="Lato"/>
                <a:cs typeface="Lato"/>
              </a:rPr>
              <a:t>."</a:t>
            </a:r>
            <a:endParaRPr lang="en-US">
              <a:latin typeface="Calibri"/>
              <a:ea typeface="Calibri"/>
              <a:cs typeface="Calibri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  <a:hlinkClick r:id="rId2"/>
              </a:rPr>
              <a:t>https://strangequark.me/2024/09/14/another-talk-about-t-crb/</a:t>
            </a:r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1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9E791-4E27-11F0-460B-2B7B53BE3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20FC50-4CF4-245E-5D82-701C3FAA92F9}"/>
              </a:ext>
            </a:extLst>
          </p:cNvPr>
          <p:cNvSpPr txBox="1"/>
          <p:nvPr/>
        </p:nvSpPr>
        <p:spPr>
          <a:xfrm>
            <a:off x="478947" y="530411"/>
            <a:ext cx="1105522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ea typeface="+mn-lt"/>
                <a:cs typeface="+mn-lt"/>
              </a:rPr>
              <a:t>February 22 2025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i="1" dirty="0">
                <a:ea typeface="+mn-lt"/>
                <a:cs typeface="+mn-lt"/>
              </a:rPr>
              <a:t>Observing T CrB again</a:t>
            </a:r>
          </a:p>
          <a:p>
            <a:endParaRPr lang="en-US" sz="2400" dirty="0">
              <a:ea typeface="+mn-lt"/>
              <a:cs typeface="+mn-lt"/>
            </a:endParaRPr>
          </a:p>
          <a:p>
            <a:pPr algn="just"/>
            <a:r>
              <a:rPr lang="en-US" sz="2400" dirty="0">
                <a:latin typeface="Calibri"/>
                <a:ea typeface="Lato"/>
                <a:cs typeface="Lato"/>
              </a:rPr>
              <a:t>"I started observing the constellation of Corona Borealis (CrB) again this week, in preparation for the recurrent nova T CrB (aka The Blaze Star) to erupt.</a:t>
            </a:r>
          </a:p>
          <a:p>
            <a:pPr algn="just"/>
            <a:endParaRPr lang="en-US" sz="2400" dirty="0">
              <a:latin typeface="Calibri"/>
              <a:ea typeface="Lato"/>
              <a:cs typeface="Lato"/>
            </a:endParaRPr>
          </a:p>
          <a:p>
            <a:pPr algn="just"/>
            <a:r>
              <a:rPr lang="en-US" sz="2400" dirty="0">
                <a:latin typeface="Calibri"/>
                <a:ea typeface="Lato"/>
                <a:cs typeface="Lato"/>
              </a:rPr>
              <a:t>This was the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Lato"/>
                <a:cs typeface="Lato"/>
              </a:rPr>
              <a:t>first time</a:t>
            </a:r>
            <a:r>
              <a:rPr lang="en-US" sz="2400" dirty="0">
                <a:latin typeface="Calibri"/>
                <a:ea typeface="Lato"/>
                <a:cs typeface="Lato"/>
              </a:rPr>
              <a:t> I’ve done so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Lato"/>
                <a:cs typeface="Lato"/>
              </a:rPr>
              <a:t>since early October 2024</a:t>
            </a:r>
            <a:r>
              <a:rPr lang="en-US" sz="2400" dirty="0">
                <a:latin typeface="Calibri"/>
                <a:ea typeface="Lato"/>
                <a:cs typeface="Lato"/>
              </a:rPr>
              <a:t>, when the constellation left Adelaide’s evening sky."</a:t>
            </a:r>
            <a:endParaRPr lang="en-US" dirty="0"/>
          </a:p>
          <a:p>
            <a:pPr algn="just"/>
            <a:endParaRPr lang="en-US" sz="2400" dirty="0">
              <a:latin typeface="Calibri"/>
              <a:ea typeface="Lato"/>
              <a:cs typeface="Lato"/>
            </a:endParaRPr>
          </a:p>
          <a:p>
            <a:r>
              <a:rPr lang="en-US" sz="2400" dirty="0">
                <a:ea typeface="+mn-lt"/>
                <a:cs typeface="+mn-lt"/>
                <a:hlinkClick r:id="rId2"/>
              </a:rPr>
              <a:t>https://strangequark.me/2025/02/22/observing-t-crb-again/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b="1" i="1" dirty="0">
                <a:ea typeface="+mn-lt"/>
                <a:cs typeface="+mn-lt"/>
              </a:rPr>
              <a:t>February 9 was 79th anniversary of 1946 outburst</a:t>
            </a:r>
          </a:p>
        </p:txBody>
      </p:sp>
    </p:spTree>
    <p:extLst>
      <p:ext uri="{BB962C8B-B14F-4D97-AF65-F5344CB8AC3E}">
        <p14:creationId xmlns:p14="http://schemas.microsoft.com/office/powerpoint/2010/main" val="135060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C104-D376-BC85-CF28-AACF4A0FC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CB5190-17E1-EA16-50A3-94C67782CC2D}"/>
              </a:ext>
            </a:extLst>
          </p:cNvPr>
          <p:cNvSpPr txBox="1"/>
          <p:nvPr/>
        </p:nvSpPr>
        <p:spPr>
          <a:xfrm>
            <a:off x="478947" y="530411"/>
            <a:ext cx="1105522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ea typeface="+mn-lt"/>
                <a:cs typeface="+mn-lt"/>
              </a:rPr>
              <a:t>April 22 2025</a:t>
            </a:r>
            <a:endParaRPr lang="en-US" sz="2400" dirty="0">
              <a:latin typeface="Calibri"/>
              <a:ea typeface="+mn-lt"/>
              <a:cs typeface="+mn-lt"/>
            </a:endParaRPr>
          </a:p>
          <a:p>
            <a:r>
              <a:rPr lang="en-US" sz="2400" i="1" dirty="0">
                <a:latin typeface="Calibri"/>
                <a:ea typeface="+mn-lt"/>
                <a:cs typeface="+mn-lt"/>
              </a:rPr>
              <a:t>Another T CrB update (still waiting)</a:t>
            </a: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en-US" sz="2400" dirty="0">
                <a:latin typeface="Calibri"/>
                <a:ea typeface="Lato"/>
                <a:cs typeface="Lato"/>
              </a:rPr>
              <a:t>"I’ve been observing the constellation Corona Borealis (CrB) as often as possible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Lato"/>
                <a:cs typeface="Lato"/>
              </a:rPr>
              <a:t>since late February at around 5 or 6am</a:t>
            </a:r>
            <a:r>
              <a:rPr lang="en-US" sz="2400" dirty="0">
                <a:latin typeface="Calibri"/>
                <a:ea typeface="Lato"/>
                <a:cs typeface="Lato"/>
              </a:rPr>
              <a:t>.</a:t>
            </a:r>
          </a:p>
          <a:p>
            <a:endParaRPr lang="en-US" sz="2400" dirty="0">
              <a:latin typeface="Calibri"/>
              <a:ea typeface="Lato"/>
              <a:cs typeface="Lato"/>
            </a:endParaRPr>
          </a:p>
          <a:p>
            <a:r>
              <a:rPr lang="en-US" sz="2400" dirty="0">
                <a:latin typeface="Calibri"/>
                <a:ea typeface="Lato"/>
                <a:cs typeface="Lato"/>
              </a:rPr>
              <a:t>With CrB gradually becoming observable earlier,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Lato"/>
                <a:cs typeface="Lato"/>
              </a:rPr>
              <a:t>if I’m still awake at 1am</a:t>
            </a:r>
            <a:r>
              <a:rPr lang="en-US" sz="2400" dirty="0">
                <a:latin typeface="Calibri"/>
                <a:ea typeface="Lato"/>
                <a:cs typeface="Lato"/>
              </a:rPr>
              <a:t> (fairly often), I can observe it (with binoculars) before I go to bed now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Lato"/>
                <a:cs typeface="Lato"/>
              </a:rPr>
              <a:t>."</a:t>
            </a: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pPr algn="just"/>
            <a:r>
              <a:rPr lang="en-US" sz="2400" dirty="0">
                <a:ea typeface="+mn-lt"/>
                <a:cs typeface="+mn-lt"/>
                <a:hlinkClick r:id="rId2"/>
              </a:rPr>
              <a:t>https://strangequark.me/2025/04/22/another-t-crb-update-still-waiting/</a:t>
            </a:r>
            <a:endParaRPr lang="en-US" sz="2400">
              <a:latin typeface="Calibri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4438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night sky with stars&#10;&#10;AI-generated content may be incorrect.">
            <a:extLst>
              <a:ext uri="{FF2B5EF4-FFF2-40B4-BE49-F238E27FC236}">
                <a16:creationId xmlns:a16="http://schemas.microsoft.com/office/drawing/2014/main" id="{ACC380F0-32F2-DA94-B6CC-81302D4C8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" y="0"/>
            <a:ext cx="4070503" cy="6124223"/>
          </a:xfrm>
          <a:prstGeom prst="rect">
            <a:avLst/>
          </a:prstGeom>
        </p:spPr>
      </p:pic>
      <p:pic>
        <p:nvPicPr>
          <p:cNvPr id="2" name="Picture 1" descr="A space with stars and a circle in the middle&#10;&#10;AI-generated content may be incorrect.">
            <a:extLst>
              <a:ext uri="{FF2B5EF4-FFF2-40B4-BE49-F238E27FC236}">
                <a16:creationId xmlns:a16="http://schemas.microsoft.com/office/drawing/2014/main" id="{F6A9B6B1-20E7-C5CD-395D-AC63F7021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033" y="-829"/>
            <a:ext cx="7971805" cy="65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A93ED-ED08-AB4F-EEF1-D8E9C076ACF6}"/>
              </a:ext>
            </a:extLst>
          </p:cNvPr>
          <p:cNvSpPr txBox="1"/>
          <p:nvPr/>
        </p:nvSpPr>
        <p:spPr>
          <a:xfrm>
            <a:off x="917274" y="6278284"/>
            <a:ext cx="22461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Arial"/>
              </a:rPr>
              <a:t>~9pm June/July</a:t>
            </a:r>
          </a:p>
        </p:txBody>
      </p:sp>
    </p:spTree>
    <p:extLst>
      <p:ext uri="{BB962C8B-B14F-4D97-AF65-F5344CB8AC3E}">
        <p14:creationId xmlns:p14="http://schemas.microsoft.com/office/powerpoint/2010/main" val="42084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light curve&#10;&#10;Description automatically generated">
            <a:extLst>
              <a:ext uri="{FF2B5EF4-FFF2-40B4-BE49-F238E27FC236}">
                <a16:creationId xmlns:a16="http://schemas.microsoft.com/office/drawing/2014/main" id="{CBC6180F-9D07-329D-F443-64A7F6DA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99584"/>
            <a:ext cx="10051472" cy="5819050"/>
          </a:xfrm>
          <a:prstGeom prst="rect">
            <a:avLst/>
          </a:prstGeo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687779D4-AC3B-1C47-6D60-3DD0B5892E0A}"/>
              </a:ext>
            </a:extLst>
          </p:cNvPr>
          <p:cNvCxnSpPr/>
          <p:nvPr/>
        </p:nvCxnSpPr>
        <p:spPr>
          <a:xfrm>
            <a:off x="3013358" y="3761506"/>
            <a:ext cx="990603" cy="159327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B2198C-E2B8-5230-C924-E0DC62318AA2}"/>
              </a:ext>
            </a:extLst>
          </p:cNvPr>
          <p:cNvSpPr txBox="1"/>
          <p:nvPr/>
        </p:nvSpPr>
        <p:spPr>
          <a:xfrm>
            <a:off x="2258291" y="2840181"/>
            <a:ext cx="151014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We are (roughly) here!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2FC6B-95E2-0807-A714-6D06BB9A500A}"/>
              </a:ext>
            </a:extLst>
          </p:cNvPr>
          <p:cNvSpPr txBox="1"/>
          <p:nvPr/>
        </p:nvSpPr>
        <p:spPr>
          <a:xfrm>
            <a:off x="955964" y="152399"/>
            <a:ext cx="440574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Calibri"/>
                <a:cs typeface="Calibri"/>
              </a:rPr>
              <a:t>By comparison with 1946 brightening...</a:t>
            </a:r>
          </a:p>
        </p:txBody>
      </p:sp>
    </p:spTree>
    <p:extLst>
      <p:ext uri="{BB962C8B-B14F-4D97-AF65-F5344CB8AC3E}">
        <p14:creationId xmlns:p14="http://schemas.microsoft.com/office/powerpoint/2010/main" val="274972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232291-E364-3ED7-38B2-540105E33762}"/>
              </a:ext>
            </a:extLst>
          </p:cNvPr>
          <p:cNvSpPr txBox="1"/>
          <p:nvPr/>
        </p:nvSpPr>
        <p:spPr>
          <a:xfrm>
            <a:off x="0" y="0"/>
            <a:ext cx="548639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Magnitude 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rose </a:t>
            </a:r>
            <a:r>
              <a:rPr lang="en-US" dirty="0">
                <a:ea typeface="Calibri"/>
                <a:cs typeface="Calibri"/>
              </a:rPr>
              <a:t>about 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10 years before</a:t>
            </a:r>
            <a:r>
              <a:rPr lang="en-US" dirty="0">
                <a:ea typeface="Calibri"/>
                <a:cs typeface="Calibri"/>
              </a:rPr>
              <a:t> 1946 eruption.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Latest rise</a:t>
            </a:r>
            <a:r>
              <a:rPr lang="en-US" dirty="0">
                <a:ea typeface="Calibri"/>
                <a:cs typeface="Calibri"/>
              </a:rPr>
              <a:t> started 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late 2014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/ 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early 2015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Magnitude 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dipped 1 year </a:t>
            </a:r>
            <a:r>
              <a:rPr lang="en-US" dirty="0">
                <a:ea typeface="Calibri"/>
                <a:cs typeface="Calibri"/>
              </a:rPr>
              <a:t>before 1946 eruption.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Current dip</a:t>
            </a:r>
            <a:r>
              <a:rPr lang="en-US" dirty="0">
                <a:ea typeface="Calibri"/>
                <a:cs typeface="Calibri"/>
              </a:rPr>
              <a:t> started March/April 2023.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Magnitude changes not identical, but similar.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Most obvious in B vs V data.</a:t>
            </a:r>
          </a:p>
        </p:txBody>
      </p:sp>
      <p:pic>
        <p:nvPicPr>
          <p:cNvPr id="4" name="Picture 3" descr="A graph showing a light curve&#10;&#10;Description automatically generated">
            <a:extLst>
              <a:ext uri="{FF2B5EF4-FFF2-40B4-BE49-F238E27FC236}">
                <a16:creationId xmlns:a16="http://schemas.microsoft.com/office/drawing/2014/main" id="{117A96AE-2AFE-254C-925C-929615EC0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81" y="1994982"/>
            <a:ext cx="8264235" cy="476610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45E084E-17CA-C790-6CF9-FDF2675A856B}"/>
              </a:ext>
            </a:extLst>
          </p:cNvPr>
          <p:cNvCxnSpPr/>
          <p:nvPr/>
        </p:nvCxnSpPr>
        <p:spPr>
          <a:xfrm>
            <a:off x="6109854" y="4184073"/>
            <a:ext cx="346363" cy="983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819A82-844C-126F-D8CF-7D868F4CB19F}"/>
              </a:ext>
            </a:extLst>
          </p:cNvPr>
          <p:cNvCxnSpPr>
            <a:cxnSpLocks/>
          </p:cNvCxnSpPr>
          <p:nvPr/>
        </p:nvCxnSpPr>
        <p:spPr>
          <a:xfrm>
            <a:off x="10647217" y="4184072"/>
            <a:ext cx="346363" cy="983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86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AC5E5-B991-703B-4C1A-CC525BBFD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31" y="406401"/>
            <a:ext cx="10131425" cy="604096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Clr>
                <a:prstClr val="white"/>
              </a:buClr>
              <a:buNone/>
            </a:pPr>
            <a:endParaRPr lang="en-US" sz="2400" dirty="0">
              <a:ea typeface="Calibri"/>
              <a:cs typeface="Calibri"/>
            </a:endParaRPr>
          </a:p>
          <a:p>
            <a:pPr marL="342900" indent="-342900">
              <a:spcAft>
                <a:spcPts val="0"/>
              </a:spcAft>
              <a:buClr>
                <a:srgbClr val="FFFFFF"/>
              </a:buClr>
              <a:buFont typeface="Arial,Sans-Serif"/>
            </a:pPr>
            <a:r>
              <a:rPr lang="en-US" sz="2400" dirty="0">
                <a:ea typeface="Calibri"/>
                <a:cs typeface="Calibri"/>
              </a:rPr>
              <a:t>Spectral changes detected in early 2025 by researchers in Germany observed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sharp increase in emission lines</a:t>
            </a:r>
            <a:r>
              <a:rPr lang="en-US" sz="2400" dirty="0">
                <a:ea typeface="Calibri"/>
                <a:cs typeface="Calibri"/>
              </a:rPr>
              <a:t>, suggesting substantial </a:t>
            </a:r>
            <a:r>
              <a:rPr lang="en-US" sz="2400" dirty="0">
                <a:solidFill>
                  <a:srgbClr val="FF0000"/>
                </a:solidFill>
                <a:ea typeface="Calibri"/>
                <a:cs typeface="Calibri"/>
              </a:rPr>
              <a:t>rise in accretion rate onto white dwarf</a:t>
            </a:r>
            <a:r>
              <a:rPr lang="en-US" sz="2400" dirty="0">
                <a:ea typeface="Calibri"/>
                <a:cs typeface="Calibri"/>
              </a:rPr>
              <a:t> component, a potential precursor to nova eruption. (</a:t>
            </a:r>
            <a:r>
              <a:rPr lang="en-US" sz="2400" dirty="0" err="1">
                <a:ea typeface="Calibri"/>
                <a:cs typeface="Calibri"/>
              </a:rPr>
              <a:t>ATel</a:t>
            </a:r>
            <a:r>
              <a:rPr lang="en-US" sz="2400" dirty="0">
                <a:ea typeface="Calibri"/>
                <a:cs typeface="Calibri"/>
              </a:rPr>
              <a:t> #</a:t>
            </a:r>
            <a:r>
              <a:rPr lang="en-US" sz="2400" dirty="0">
                <a:ea typeface="Calibri"/>
                <a:cs typeface="Calibri"/>
                <a:hlinkClick r:id="rId2"/>
              </a:rPr>
              <a:t>17030</a:t>
            </a:r>
            <a:r>
              <a:rPr lang="en-US" sz="2400" dirty="0">
                <a:ea typeface="Calibri"/>
                <a:cs typeface="Calibri"/>
              </a:rPr>
              <a:t>)</a:t>
            </a:r>
          </a:p>
          <a:p>
            <a:pPr marL="342900" indent="-342900">
              <a:spcAft>
                <a:spcPts val="0"/>
              </a:spcAft>
              <a:buClr>
                <a:srgbClr val="FFFFFF"/>
              </a:buClr>
              <a:buFont typeface="Arial,Sans-Serif"/>
            </a:pPr>
            <a:endParaRPr lang="en-US" sz="2400" dirty="0">
              <a:ea typeface="Calibri"/>
              <a:cs typeface="Calibri"/>
            </a:endParaRPr>
          </a:p>
          <a:p>
            <a:pPr marL="342900" indent="-342900">
              <a:spcAft>
                <a:spcPts val="0"/>
              </a:spcAft>
              <a:buClr>
                <a:srgbClr val="FFFFFF"/>
              </a:buClr>
              <a:buFont typeface="Arial,Sans-Serif"/>
            </a:pPr>
            <a:endParaRPr lang="en-US" sz="2400" dirty="0">
              <a:ea typeface="Calibri"/>
              <a:cs typeface="Calibri"/>
            </a:endParaRPr>
          </a:p>
          <a:p>
            <a:pPr marL="342900" indent="-342900">
              <a:spcAft>
                <a:spcPts val="0"/>
              </a:spcAft>
              <a:buClr>
                <a:srgbClr val="FFFFFF"/>
              </a:buClr>
              <a:buFont typeface="Arial,Sans-Serif"/>
            </a:pPr>
            <a:r>
              <a:rPr lang="en-US" sz="2400" dirty="0">
                <a:ea typeface="Calibri"/>
                <a:cs typeface="Calibri"/>
              </a:rPr>
              <a:t>Others (Schaefer and Kloppenborg) countered that the link between increased emission line strength and imminence of eruption is unclear (poorly predictive).</a:t>
            </a:r>
          </a:p>
          <a:p>
            <a:pPr marL="342900" indent="-342900">
              <a:spcAft>
                <a:spcPts val="0"/>
              </a:spcAft>
              <a:buClr>
                <a:srgbClr val="FFFFFF"/>
              </a:buClr>
              <a:buFont typeface="Arial,Sans-Serif"/>
            </a:pPr>
            <a:endParaRPr lang="en-US" sz="2400" dirty="0">
              <a:ea typeface="Calibri"/>
              <a:cs typeface="Calibri"/>
            </a:endParaRPr>
          </a:p>
          <a:p>
            <a:pPr marL="342900" indent="-342900">
              <a:spcAft>
                <a:spcPts val="0"/>
              </a:spcAft>
              <a:buClr>
                <a:srgbClr val="FFFFFF"/>
              </a:buClr>
              <a:buFont typeface="Arial,Sans-Serif"/>
            </a:pPr>
            <a:endParaRPr lang="en-US" sz="2400" dirty="0">
              <a:ea typeface="Calibri"/>
              <a:cs typeface="Calibri"/>
            </a:endParaRPr>
          </a:p>
          <a:p>
            <a:pPr marL="342900" indent="-342900">
              <a:spcAft>
                <a:spcPts val="0"/>
              </a:spcAft>
              <a:buClr>
                <a:srgbClr val="FFFFFF"/>
              </a:buClr>
              <a:buFont typeface="Arial,Sans-Serif"/>
            </a:pPr>
            <a:r>
              <a:rPr lang="en-US" sz="2400" dirty="0">
                <a:ea typeface="Calibri"/>
                <a:cs typeface="Calibri"/>
                <a:hlinkClick r:id="rId3"/>
              </a:rPr>
              <a:t>https://www.aavso.org/blog/tcrb-blazed-and-confused</a:t>
            </a:r>
            <a:endParaRPr lang="en-US" sz="240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0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V462 Lup</vt:lpstr>
      <vt:lpstr>PowerPoint Presentation</vt:lpstr>
      <vt:lpstr>PowerPoint Presentation</vt:lpstr>
      <vt:lpstr>PowerPoint Presentation</vt:lpstr>
      <vt:lpstr>PowerPoint Presentation</vt:lpstr>
      <vt:lpstr>PNV J10251200-533110 (V572 Vel)</vt:lpstr>
      <vt:lpstr>PNV J10251200-533110 (V572 Vel)</vt:lpstr>
      <vt:lpstr>PowerPoint Presentation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Benn, David (IM&amp;T, Waite Campus)</dc:creator>
  <cp:revision>1149</cp:revision>
  <dcterms:created xsi:type="dcterms:W3CDTF">2024-06-02T03:04:18Z</dcterms:created>
  <dcterms:modified xsi:type="dcterms:W3CDTF">2025-07-01T14:27:08Z</dcterms:modified>
</cp:coreProperties>
</file>